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57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900" y="-25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580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091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01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419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013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163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081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384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727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727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553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FA939-B8C1-493A-8C8E-6DDDE5FF05CE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DC0B5-37A0-4A59-BBE2-219FC36EE1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586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15307" y="772591"/>
            <a:ext cx="5723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8нче сыйныф укучысы </a:t>
            </a: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0629" y="1699954"/>
            <a:ext cx="82490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6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Хамидуллин </a:t>
            </a:r>
            <a:r>
              <a:rPr lang="tt-RU" sz="6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Айнур</a:t>
            </a:r>
            <a:r>
              <a:rPr lang="tt-RU" sz="32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НЫҢ</a:t>
            </a:r>
            <a:endParaRPr lang="ru-RU" sz="32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911" y="4105467"/>
            <a:ext cx="39905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Фәнни </a:t>
            </a: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җитәкче:</a:t>
            </a: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6932" y="4398325"/>
            <a:ext cx="55856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t-RU" sz="5400" dirty="0" smtClean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5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Җиһангәрәева </a:t>
            </a:r>
            <a:r>
              <a:rPr lang="tt-RU" sz="5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Т.Р.</a:t>
            </a:r>
            <a:endParaRPr lang="ru-RU" sz="5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1102" y="2595665"/>
            <a:ext cx="4984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ф</a:t>
            </a: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әнни эше</a:t>
            </a: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73" y="5223110"/>
            <a:ext cx="3262539" cy="14344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314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55863" y="1718493"/>
            <a:ext cx="686720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6600" dirty="0">
                <a:solidFill>
                  <a:srgbClr val="FFFF00"/>
                </a:solidFill>
                <a:latin typeface="Anna-Faustina script" panose="02010905080308020102" pitchFamily="2" charset="0"/>
              </a:rPr>
              <a:t>Ю.Әминевнең </a:t>
            </a:r>
            <a:endParaRPr lang="tt-RU" sz="6600" dirty="0" smtClean="0">
              <a:solidFill>
                <a:srgbClr val="FFFF00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66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“ Барҗы </a:t>
            </a:r>
            <a:r>
              <a:rPr lang="tt-RU" sz="6600" dirty="0">
                <a:solidFill>
                  <a:srgbClr val="FFFF00"/>
                </a:solidFill>
                <a:latin typeface="Anna-Faustina script" panose="02010905080308020102" pitchFamily="2" charset="0"/>
              </a:rPr>
              <a:t>чоры”нда </a:t>
            </a:r>
            <a:endParaRPr lang="tt-RU" sz="6600" dirty="0" smtClean="0">
              <a:solidFill>
                <a:srgbClr val="FFFF00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66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язган </a:t>
            </a:r>
            <a:r>
              <a:rPr lang="tt-RU" sz="6600" dirty="0">
                <a:solidFill>
                  <a:srgbClr val="FFFF00"/>
                </a:solidFill>
                <a:latin typeface="Anna-Faustina script" panose="02010905080308020102" pitchFamily="2" charset="0"/>
              </a:rPr>
              <a:t>әсәрләре</a:t>
            </a:r>
            <a:endParaRPr lang="ru-RU" sz="66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21842" y="737642"/>
            <a:ext cx="55483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Фәнни эшнең темасы : </a:t>
            </a: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4661">
            <a:off x="7954725" y="4094065"/>
            <a:ext cx="3872140" cy="17024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426" flipH="1">
            <a:off x="569259" y="4178992"/>
            <a:ext cx="3442196" cy="1610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328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15307" y="772591"/>
            <a:ext cx="58352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Фәнни эшнең максаты : </a:t>
            </a:r>
            <a:endParaRPr lang="ru-RU" sz="4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069" y="1947520"/>
            <a:ext cx="107768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6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Ю.Әминев иҗатында</a:t>
            </a:r>
          </a:p>
          <a:p>
            <a:pPr algn="ctr"/>
            <a:r>
              <a:rPr lang="tt-RU" sz="6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 “ Барҗы чоры”н, шул чорда  </a:t>
            </a:r>
            <a:r>
              <a:rPr lang="tt-RU" sz="6000" dirty="0">
                <a:solidFill>
                  <a:schemeClr val="bg1"/>
                </a:solidFill>
                <a:latin typeface="Anna-Faustina script" panose="02010905080308020102" pitchFamily="2" charset="0"/>
              </a:rPr>
              <a:t>язылган әсәрләрне </a:t>
            </a:r>
            <a:r>
              <a:rPr lang="tt-RU" sz="6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өйрәнү </a:t>
            </a:r>
            <a:endParaRPr lang="ru-RU" sz="60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61" y="5038868"/>
            <a:ext cx="2947503" cy="1295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9088" y="5065240"/>
            <a:ext cx="2620226" cy="12258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981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0963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15307" y="772591"/>
            <a:ext cx="6200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Фәнни эшнең бурычлары : </a:t>
            </a:r>
            <a:endParaRPr lang="ru-RU" sz="4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1718493"/>
            <a:ext cx="995825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Ю.Әминевнең </a:t>
            </a:r>
            <a:r>
              <a:rPr lang="tt-RU" sz="4400" dirty="0">
                <a:solidFill>
                  <a:schemeClr val="bg1"/>
                </a:solidFill>
                <a:latin typeface="Anna-Faustina script" panose="02010905080308020102" pitchFamily="2" charset="0"/>
              </a:rPr>
              <a:t>биографиясен өйрәнү</a:t>
            </a: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.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tt-RU" sz="4400" dirty="0">
                <a:solidFill>
                  <a:schemeClr val="bg1"/>
                </a:solidFill>
                <a:latin typeface="Anna-Faustina script" panose="02010905080308020102" pitchFamily="2" charset="0"/>
              </a:rPr>
              <a:t>“Барҗы чоры”нда язган әсәрләрен барлау</a:t>
            </a: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.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tt-RU" sz="4400" dirty="0">
                <a:solidFill>
                  <a:schemeClr val="bg1"/>
                </a:solidFill>
                <a:latin typeface="Anna-Faustina script" panose="02010905080308020102" pitchFamily="2" charset="0"/>
              </a:rPr>
              <a:t>Шул чорда язылган сәхнә </a:t>
            </a:r>
            <a:r>
              <a:rPr lang="tt-RU" sz="44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әсәрләрен </a:t>
            </a:r>
            <a:r>
              <a:rPr lang="tt-RU" sz="4400" dirty="0">
                <a:solidFill>
                  <a:schemeClr val="bg1"/>
                </a:solidFill>
                <a:latin typeface="Anna-Faustina script" panose="02010905080308020102" pitchFamily="2" charset="0"/>
              </a:rPr>
              <a:t>укып,  эчтәлекләренә күзәтү ясау. </a:t>
            </a:r>
            <a:endParaRPr lang="ru-RU" sz="44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585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38042" y="372466"/>
            <a:ext cx="43556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>
                <a:solidFill>
                  <a:srgbClr val="FFFF00"/>
                </a:solidFill>
                <a:latin typeface="Anna-Faustina script" panose="02010905080308020102" pitchFamily="2" charset="0"/>
              </a:rPr>
              <a:t>Э</a:t>
            </a:r>
            <a:r>
              <a:rPr lang="tt-RU" sz="4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шнең төзелеше : </a:t>
            </a:r>
            <a:endParaRPr lang="ru-RU" sz="4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6873" y="1116559"/>
            <a:ext cx="995825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Кереш </a:t>
            </a:r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 </a:t>
            </a:r>
            <a:endParaRPr lang="tt-RU" sz="3600" dirty="0" smtClean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endParaRPr lang="ru-RU" sz="3600" dirty="0" smtClean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3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Беренче </a:t>
            </a:r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бүлек.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Ю.Әминев биографиясендә “Барҗы </a:t>
            </a:r>
            <a:r>
              <a:rPr lang="tt-RU" sz="3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чоры”</a:t>
            </a:r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 </a:t>
            </a:r>
            <a:endParaRPr lang="tt-RU" sz="3600" dirty="0" smtClean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Икенче бүлек.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Драматургның “Барҗы чоры”нда язган </a:t>
            </a:r>
            <a:r>
              <a:rPr lang="tt-RU" sz="3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әсәрләре</a:t>
            </a:r>
          </a:p>
          <a:p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 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Йомгак   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36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Әдәбият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r>
              <a:rPr lang="tt-RU" sz="3600" dirty="0">
                <a:solidFill>
                  <a:schemeClr val="bg1"/>
                </a:solidFill>
                <a:latin typeface="Anna-Faustina script" panose="02010905080308020102" pitchFamily="2" charset="0"/>
              </a:rPr>
              <a:t> </a:t>
            </a:r>
            <a:endParaRPr lang="ru-RU" sz="36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r>
              <a:rPr lang="tt-RU" sz="3600" dirty="0">
                <a:latin typeface="Anna-Faustina script" panose="02010905080308020102" pitchFamily="2" charset="0"/>
              </a:rPr>
              <a:t> </a:t>
            </a:r>
            <a:endParaRPr lang="ru-RU" sz="3600" dirty="0">
              <a:latin typeface="Anna-Faustina script" panose="02010905080308020102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801" y="349447"/>
            <a:ext cx="3872140" cy="17024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8722" y="395485"/>
            <a:ext cx="3442196" cy="1610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663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0963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08084" y="1595367"/>
            <a:ext cx="6718506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Барҗы чоры – 1950-1960 еллар.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 Юныс  Әминевнең 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Әгерҗе районы 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Барҗы авылында яшәп, 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укытучы булып эшләгән 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вакытлары.</a:t>
            </a:r>
          </a:p>
          <a:p>
            <a:pPr algn="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 </a:t>
            </a:r>
            <a:endParaRPr lang="ru-RU" sz="40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919" t="505" r="3003" b="1501"/>
          <a:stretch/>
        </p:blipFill>
        <p:spPr>
          <a:xfrm>
            <a:off x="836023" y="783739"/>
            <a:ext cx="3709852" cy="5133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00" y="5066195"/>
            <a:ext cx="3872140" cy="17024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327569" y="5686968"/>
            <a:ext cx="3442196" cy="1610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738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13"/>
          <p:cNvSpPr txBox="1"/>
          <p:nvPr/>
        </p:nvSpPr>
        <p:spPr>
          <a:xfrm>
            <a:off x="2371262" y="2536448"/>
            <a:ext cx="744947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t-RU" sz="11000" dirty="0" smtClean="0">
                <a:solidFill>
                  <a:schemeClr val="bg1"/>
                </a:solidFill>
                <a:latin typeface="a_AlgeriusNr_tt" panose="04040704040802020702" pitchFamily="82" charset="-52"/>
              </a:rPr>
              <a:t>ЧИРМЕШӘН</a:t>
            </a:r>
            <a:endParaRPr lang="ru-RU" sz="11000" dirty="0">
              <a:solidFill>
                <a:schemeClr val="bg1"/>
              </a:solidFill>
              <a:latin typeface="a_AlgeriusNr_tt" panose="04040704040802020702" pitchFamily="82" charset="-52"/>
            </a:endParaRPr>
          </a:p>
        </p:txBody>
      </p:sp>
      <p:sp>
        <p:nvSpPr>
          <p:cNvPr id="5" name="TextBox 13"/>
          <p:cNvSpPr txBox="1"/>
          <p:nvPr/>
        </p:nvSpPr>
        <p:spPr>
          <a:xfrm>
            <a:off x="2523662" y="2688848"/>
            <a:ext cx="744947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t-RU" sz="11000" dirty="0" smtClean="0">
                <a:solidFill>
                  <a:schemeClr val="bg1"/>
                </a:solidFill>
                <a:latin typeface="a_AlgeriusNr_tt" panose="04040704040802020702" pitchFamily="82" charset="-52"/>
              </a:rPr>
              <a:t>ЧИРМЕШӘН</a:t>
            </a:r>
            <a:endParaRPr lang="ru-RU" sz="11000" dirty="0">
              <a:solidFill>
                <a:schemeClr val="bg1"/>
              </a:solidFill>
              <a:latin typeface="a_AlgeriusNr_tt" panose="04040704040802020702" pitchFamily="8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026" name="Picture 2" descr="https://i.pinimg.com/originals/0b/e1/16/0be1166eaadb6c4e01ed9dc88a0724e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303047"/>
            <a:ext cx="5075726" cy="2983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.pinimg.com/originals/0b/e1/16/0be1166eaadb6c4e01ed9dc88a0724e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62" y="303048"/>
            <a:ext cx="5066381" cy="29782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.pinimg.com/originals/0b/e1/16/0be1166eaadb6c4e01ed9dc88a0724e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3589812"/>
            <a:ext cx="5301372" cy="3116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.pinimg.com/originals/0b/e1/16/0be1166eaadb6c4e01ed9dc88a0724e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971" y="3620917"/>
            <a:ext cx="5424715" cy="3048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82836" y="4437075"/>
            <a:ext cx="41549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5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“ Тамырлар” </a:t>
            </a:r>
          </a:p>
          <a:p>
            <a:pPr algn="ctr"/>
            <a:r>
              <a:rPr lang="tt-RU" sz="5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комедиясе</a:t>
            </a:r>
            <a:endParaRPr lang="ru-RU" sz="5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01369" y="85612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6000" dirty="0">
                <a:solidFill>
                  <a:srgbClr val="FFFF00"/>
                </a:solidFill>
                <a:latin typeface="Anna-Faustina script" panose="02010905080308020102" pitchFamily="2" charset="0"/>
              </a:rPr>
              <a:t>“ </a:t>
            </a:r>
            <a:r>
              <a:rPr lang="tt-RU" sz="60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Гөлчәчәк” </a:t>
            </a:r>
            <a:endParaRPr lang="tt-RU" sz="60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60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драмасы</a:t>
            </a:r>
            <a:endParaRPr lang="ru-RU" sz="60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24332" y="783269"/>
            <a:ext cx="6096000" cy="212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tt-RU" sz="5400" dirty="0">
                <a:solidFill>
                  <a:srgbClr val="FFFF00"/>
                </a:solidFill>
                <a:latin typeface="Anna-Faustina script" panose="02010905080308020102" pitchFamily="2" charset="0"/>
              </a:rPr>
              <a:t>“ Язылмаган</a:t>
            </a:r>
          </a:p>
          <a:p>
            <a:pPr algn="ctr">
              <a:lnSpc>
                <a:spcPct val="80000"/>
              </a:lnSpc>
            </a:pPr>
            <a:r>
              <a:rPr lang="tt-RU" sz="5400" dirty="0">
                <a:solidFill>
                  <a:srgbClr val="FFFF00"/>
                </a:solidFill>
                <a:latin typeface="Anna-Faustina script" panose="02010905080308020102" pitchFamily="2" charset="0"/>
              </a:rPr>
              <a:t>законнар” </a:t>
            </a:r>
          </a:p>
          <a:p>
            <a:pPr algn="ctr">
              <a:lnSpc>
                <a:spcPct val="80000"/>
              </a:lnSpc>
            </a:pPr>
            <a:r>
              <a:rPr lang="tt-RU" sz="5400" dirty="0">
                <a:solidFill>
                  <a:srgbClr val="FFFF00"/>
                </a:solidFill>
                <a:latin typeface="Anna-Faustina script" panose="02010905080308020102" pitchFamily="2" charset="0"/>
              </a:rPr>
              <a:t>пьесасы</a:t>
            </a:r>
            <a:endParaRPr lang="ru-RU" sz="5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657" y="4252131"/>
            <a:ext cx="6096000" cy="2128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tt-RU" sz="5400" dirty="0">
                <a:solidFill>
                  <a:srgbClr val="FFFF00"/>
                </a:solidFill>
                <a:latin typeface="Anna-Faustina script" panose="02010905080308020102" pitchFamily="2" charset="0"/>
              </a:rPr>
              <a:t>“ </a:t>
            </a:r>
            <a:r>
              <a:rPr lang="tt-RU" sz="5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Умырзая чәчәкләре” </a:t>
            </a:r>
            <a:endParaRPr lang="tt-RU" sz="5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  <a:p>
            <a:pPr algn="ctr">
              <a:lnSpc>
                <a:spcPct val="80000"/>
              </a:lnSpc>
            </a:pPr>
            <a:r>
              <a:rPr lang="tt-RU" sz="5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драмасы</a:t>
            </a:r>
            <a:endParaRPr lang="ru-RU" sz="5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851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5371" y="1511301"/>
            <a:ext cx="104212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Ю.Әминев “ Барҗы </a:t>
            </a:r>
            <a:r>
              <a:rPr lang="tt-RU" sz="4000" dirty="0">
                <a:solidFill>
                  <a:schemeClr val="bg1"/>
                </a:solidFill>
                <a:latin typeface="Anna-Faustina script" panose="02010905080308020102" pitchFamily="2" charset="0"/>
              </a:rPr>
              <a:t>чоры”нда </a:t>
            </a:r>
            <a:endParaRPr lang="tt-RU" sz="4000" dirty="0" smtClean="0">
              <a:solidFill>
                <a:schemeClr val="bg1"/>
              </a:solidFill>
              <a:latin typeface="Anna-Faustina script" panose="02010905080308020102" pitchFamily="2" charset="0"/>
            </a:endParaRPr>
          </a:p>
          <a:p>
            <a:pPr algn="ctr"/>
            <a:r>
              <a:rPr lang="tt-RU" sz="4000" dirty="0">
                <a:solidFill>
                  <a:schemeClr val="bg1"/>
                </a:solidFill>
                <a:latin typeface="Anna-Faustina script" panose="02010905080308020102" pitchFamily="2" charset="0"/>
              </a:rPr>
              <a:t>ө</a:t>
            </a:r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ч драма, бер комедия яза.</a:t>
            </a:r>
          </a:p>
          <a:p>
            <a:pPr algn="ct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 Әлеге әсәрләрдә авыл тормышы,  патриотизм, </a:t>
            </a:r>
          </a:p>
          <a:p>
            <a:pPr algn="ct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татар әхлагы,</a:t>
            </a:r>
          </a:p>
          <a:p>
            <a:pPr algn="ct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бергәләп эшләү, бердәм булу,</a:t>
            </a:r>
          </a:p>
          <a:p>
            <a:pPr algn="ctr"/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татар гаиләсе тәртипләре,  </a:t>
            </a:r>
          </a:p>
          <a:p>
            <a:pPr algn="ctr"/>
            <a:r>
              <a:rPr lang="tt-RU" sz="4000" dirty="0">
                <a:solidFill>
                  <a:schemeClr val="bg1"/>
                </a:solidFill>
                <a:latin typeface="Anna-Faustina script" panose="02010905080308020102" pitchFamily="2" charset="0"/>
              </a:rPr>
              <a:t>м</a:t>
            </a:r>
            <a:r>
              <a:rPr lang="tt-RU" sz="4000" dirty="0" smtClean="0">
                <a:solidFill>
                  <a:schemeClr val="bg1"/>
                </a:solidFill>
                <a:latin typeface="Anna-Faustina script" panose="02010905080308020102" pitchFamily="2" charset="0"/>
              </a:rPr>
              <a:t>әхәббәтне саклау кебек мәсьәләләр күтәрелә. </a:t>
            </a:r>
            <a:endParaRPr lang="ru-RU" sz="4000" dirty="0">
              <a:solidFill>
                <a:schemeClr val="bg1"/>
              </a:solidFill>
              <a:latin typeface="Anna-Faustina script" panose="02010905080308020102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1381" y="487045"/>
            <a:ext cx="51940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Фәнни эшкә нәтиҗә: </a:t>
            </a:r>
            <a:endParaRPr lang="ru-RU" sz="44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767" y="304721"/>
            <a:ext cx="2744233" cy="12065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392" y="259369"/>
            <a:ext cx="2553083" cy="1194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475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1718493"/>
            <a:ext cx="4956324" cy="2789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79788" y="1235467"/>
            <a:ext cx="603242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72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Игьтибарыгыз </a:t>
            </a:r>
          </a:p>
          <a:p>
            <a:pPr algn="ctr"/>
            <a:r>
              <a:rPr lang="tt-RU" sz="72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өчен </a:t>
            </a:r>
          </a:p>
          <a:p>
            <a:pPr algn="ctr"/>
            <a:r>
              <a:rPr lang="tt-RU" sz="7200" dirty="0" smtClean="0">
                <a:solidFill>
                  <a:srgbClr val="FFFF00"/>
                </a:solidFill>
                <a:latin typeface="Anna-Faustina script" panose="02010905080308020102" pitchFamily="2" charset="0"/>
              </a:rPr>
              <a:t>рәхмәт!</a:t>
            </a:r>
            <a:endParaRPr lang="ru-RU" sz="7200" dirty="0">
              <a:solidFill>
                <a:srgbClr val="FFFF00"/>
              </a:solidFill>
              <a:latin typeface="Anna-Faustina script" panose="02010905080308020102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004" y="4507903"/>
            <a:ext cx="3872140" cy="17024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0803" y="4599978"/>
            <a:ext cx="3442196" cy="1610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19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156</Words>
  <Application>Microsoft Office PowerPoint</Application>
  <PresentationFormat>Произвольный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Танзиля</dc:creator>
  <cp:lastModifiedBy>User</cp:lastModifiedBy>
  <cp:revision>8</cp:revision>
  <dcterms:created xsi:type="dcterms:W3CDTF">2021-10-20T03:39:37Z</dcterms:created>
  <dcterms:modified xsi:type="dcterms:W3CDTF">2021-10-25T06:23:11Z</dcterms:modified>
</cp:coreProperties>
</file>